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0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64373"/>
            <a:ext cx="10820400" cy="1293028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  <a:latin typeface="Cooper Black" panose="0208090404030B0204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4400">
                <a:latin typeface="Cooper Black" panose="0208090404030B020404" pitchFamily="18" charset="0"/>
              </a:defRPr>
            </a:lvl1pPr>
            <a:lvl2pPr>
              <a:defRPr sz="4000">
                <a:latin typeface="Cooper Black" panose="0208090404030B020404" pitchFamily="18" charset="0"/>
              </a:defRPr>
            </a:lvl2pPr>
            <a:lvl3pPr>
              <a:defRPr sz="3600">
                <a:latin typeface="Cooper Black" panose="0208090404030B020404" pitchFamily="18" charset="0"/>
              </a:defRPr>
            </a:lvl3pPr>
            <a:lvl4pPr>
              <a:defRPr sz="3200">
                <a:latin typeface="Cooper Black" panose="0208090404030B020404" pitchFamily="18" charset="0"/>
              </a:defRPr>
            </a:lvl4pPr>
            <a:lvl5pPr>
              <a:defRPr sz="2800">
                <a:latin typeface="Cooper Black" panose="0208090404030B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1411519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Graphic Presentation </a:t>
            </a:r>
            <a:br>
              <a:rPr lang="en-US" sz="5400" b="1" dirty="0"/>
            </a:br>
            <a:r>
              <a:rPr lang="en-US" sz="5400" b="1" dirty="0"/>
              <a:t>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04430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500" b="1" dirty="0"/>
              <a:t>By</a:t>
            </a:r>
          </a:p>
          <a:p>
            <a:pPr algn="ctr"/>
            <a:r>
              <a:rPr lang="en-US" sz="3500" b="1" dirty="0"/>
              <a:t>Dr. Fouad Metry</a:t>
            </a:r>
          </a:p>
          <a:p>
            <a:pPr algn="ctr"/>
            <a:r>
              <a:rPr lang="en-US" b="1" dirty="0"/>
              <a:t>Assistant professor of community medicine – Sohag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247294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722C-C5B5-404B-A41C-F074E48E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 Draw a dot plot for the following data.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EAF44A-3A0A-47EC-B247-C38D97B92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37014"/>
              </p:ext>
            </p:extLst>
          </p:nvPr>
        </p:nvGraphicFramePr>
        <p:xfrm>
          <a:off x="685800" y="4039457"/>
          <a:ext cx="10820400" cy="20858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36667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794781517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44782622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9976273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85072183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77677613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492020755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587152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Favorite Colors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Red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Blue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Green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Yellow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Orange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Indigo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Violet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3754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Number of Students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7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3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2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858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4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F6F4-B0C9-436A-BB82-31190AF1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</a:t>
            </a:r>
            <a:endParaRPr lang="en-US" dirty="0"/>
          </a:p>
        </p:txBody>
      </p:sp>
      <p:pic>
        <p:nvPicPr>
          <p:cNvPr id="4" name="Content Placeholder 3" descr="Dot Plot Examples">
            <a:extLst>
              <a:ext uri="{FF2B5EF4-FFF2-40B4-BE49-F238E27FC236}">
                <a16:creationId xmlns:a16="http://schemas.microsoft.com/office/drawing/2014/main" id="{A7FBACA2-06BB-4CC0-815F-9495EC4918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383" y="2216727"/>
            <a:ext cx="7800108" cy="38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41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2803-95B4-47E4-A54C-3F1F7D6A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 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8B5E-3BBB-4018-A555-C93B4A2D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graphs are simple Mathematical graphs that are drawn on a graph paper by plotting the data connecting one variable on the horizontal X- axis and other variable of data on the vertical Y-axis.</a:t>
            </a:r>
          </a:p>
        </p:txBody>
      </p:sp>
    </p:spTree>
    <p:extLst>
      <p:ext uri="{BB962C8B-B14F-4D97-AF65-F5344CB8AC3E}">
        <p14:creationId xmlns:p14="http://schemas.microsoft.com/office/powerpoint/2010/main" val="155265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364AD-1A7E-4B38-9DBB-F9D66BFFF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345" y="651163"/>
            <a:ext cx="9351819" cy="52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9E73-B147-4E30-8663-2711B305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3454"/>
            <a:ext cx="10820400" cy="4999485"/>
          </a:xfrm>
        </p:spPr>
        <p:txBody>
          <a:bodyPr/>
          <a:lstStyle/>
          <a:p>
            <a:r>
              <a:rPr lang="en-US" sz="3600" dirty="0"/>
              <a:t>The line graphs are used in the science, statistics and media. </a:t>
            </a:r>
          </a:p>
          <a:p>
            <a:r>
              <a:rPr lang="en-US" sz="3600" dirty="0"/>
              <a:t>Line graphs are very easy to create. </a:t>
            </a:r>
          </a:p>
          <a:p>
            <a:r>
              <a:rPr lang="en-US" sz="3600" dirty="0"/>
              <a:t>These are quite popular in comparison with other graphs since they visualize characteristics revealing data trends very clearly. </a:t>
            </a:r>
          </a:p>
          <a:p>
            <a:r>
              <a:rPr lang="en-US" sz="3600" dirty="0"/>
              <a:t>A line graph can give a clear visual comparison between two or more variables which are represented on X-axis and Y-axis</a:t>
            </a:r>
          </a:p>
        </p:txBody>
      </p:sp>
    </p:spTree>
    <p:extLst>
      <p:ext uri="{BB962C8B-B14F-4D97-AF65-F5344CB8AC3E}">
        <p14:creationId xmlns:p14="http://schemas.microsoft.com/office/powerpoint/2010/main" val="154836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7844F-A39D-43F6-8519-AE954E61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628348"/>
            <a:ext cx="9019308" cy="58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FEBB-9C5C-48B1-AF36-053A769A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418009"/>
            <a:ext cx="10820400" cy="1293028"/>
          </a:xfrm>
        </p:spPr>
        <p:txBody>
          <a:bodyPr/>
          <a:lstStyle/>
          <a:p>
            <a:r>
              <a:rPr lang="en-US" b="1" dirty="0"/>
              <a:t>Bar 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EAA3-2A09-468F-B026-F1D2E4BB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2669"/>
            <a:ext cx="10820400" cy="4024125"/>
          </a:xfrm>
        </p:spPr>
        <p:txBody>
          <a:bodyPr/>
          <a:lstStyle/>
          <a:p>
            <a:r>
              <a:rPr lang="en-US" sz="3600" dirty="0"/>
              <a:t>In bar graphs data is represented by bars. </a:t>
            </a:r>
          </a:p>
          <a:p>
            <a:r>
              <a:rPr lang="en-US" sz="3600" dirty="0"/>
              <a:t>The bars can be made in any direction i.e. vertical or horizontal. The bars are taken of equal weight and start from a common horizontal or vertical line and their length indicates the corresponding values of statistical data.  </a:t>
            </a:r>
          </a:p>
          <a:p>
            <a:r>
              <a:rPr lang="en-US" sz="3600" dirty="0"/>
              <a:t>The width of all bars should be equal, so are the distances among different bars. </a:t>
            </a:r>
          </a:p>
        </p:txBody>
      </p:sp>
    </p:spTree>
    <p:extLst>
      <p:ext uri="{BB962C8B-B14F-4D97-AF65-F5344CB8AC3E}">
        <p14:creationId xmlns:p14="http://schemas.microsoft.com/office/powerpoint/2010/main" val="5603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4260-19F2-4AD7-AA9A-9B564A71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3674"/>
            <a:ext cx="10820400" cy="5235012"/>
          </a:xfrm>
        </p:spPr>
        <p:txBody>
          <a:bodyPr/>
          <a:lstStyle/>
          <a:p>
            <a:r>
              <a:rPr lang="en-US" dirty="0"/>
              <a:t>Bar graphs may be simple or grouped bar charts (multiple or multiple component bar charts).</a:t>
            </a:r>
          </a:p>
          <a:p>
            <a:r>
              <a:rPr lang="en-US" dirty="0"/>
              <a:t>When do we use bar chart?  </a:t>
            </a:r>
          </a:p>
          <a:p>
            <a:pPr lvl="1"/>
            <a:r>
              <a:rPr lang="en-US" dirty="0"/>
              <a:t>When the data are given in whole numbers (Q. discrete variables)</a:t>
            </a:r>
          </a:p>
          <a:p>
            <a:pPr lvl="1"/>
            <a:r>
              <a:rPr lang="en-US" dirty="0"/>
              <a:t>In case of qualitative variables.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32CD-2455-4E51-8C50-EE151A4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bar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467B2F-EF08-4AE1-86E0-884385BF6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56" t="24050" r="10354" b="9197"/>
          <a:stretch/>
        </p:blipFill>
        <p:spPr>
          <a:xfrm>
            <a:off x="1953492" y="2057401"/>
            <a:ext cx="8035636" cy="38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A894-D2C6-49A4-AA13-8ABB94A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AA313F-9AE6-4786-9539-B059EFF83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75" t="14049" r="4289" b="14587"/>
          <a:stretch/>
        </p:blipFill>
        <p:spPr>
          <a:xfrm>
            <a:off x="2022764" y="2057401"/>
            <a:ext cx="7980218" cy="42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5E02-6E0E-4D66-B35D-E1A77A9A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graphical representation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98BA-0BD5-450D-AFCF-867E45798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picture is said to be more effective than thousand words for describing a particular thing.  </a:t>
            </a:r>
          </a:p>
          <a:p>
            <a:r>
              <a:rPr lang="en-US" dirty="0"/>
              <a:t>A graphic representation is the geometrical image of a set of data.  </a:t>
            </a:r>
          </a:p>
        </p:txBody>
      </p:sp>
    </p:spTree>
    <p:extLst>
      <p:ext uri="{BB962C8B-B14F-4D97-AF65-F5344CB8AC3E}">
        <p14:creationId xmlns:p14="http://schemas.microsoft.com/office/powerpoint/2010/main" val="252527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5C97-1931-43B3-AD5F-1D030BA0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component bar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6475A7-01E0-4BA9-B06E-F1F269011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64" y="1683918"/>
            <a:ext cx="7827817" cy="41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2AC-E900-46C2-8315-2C2C531C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4339"/>
            <a:ext cx="10820400" cy="1293028"/>
          </a:xfrm>
        </p:spPr>
        <p:txBody>
          <a:bodyPr/>
          <a:lstStyle/>
          <a:p>
            <a:r>
              <a:rPr lang="en-US" dirty="0"/>
              <a:t>Histogram and Frequency Polygon: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A02A-1ECD-4B5D-B92C-F0119905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7367"/>
            <a:ext cx="10820400" cy="4024125"/>
          </a:xfrm>
        </p:spPr>
        <p:txBody>
          <a:bodyPr/>
          <a:lstStyle/>
          <a:p>
            <a:r>
              <a:rPr lang="en-US" sz="4000" dirty="0"/>
              <a:t>The histograms and frequency polygons are very common graphs in statistics. </a:t>
            </a:r>
          </a:p>
          <a:p>
            <a:r>
              <a:rPr lang="en-US" sz="4000" dirty="0"/>
              <a:t>A histogram is defined as a graphical representation of mutually exclusive events. A histogram is quite similar to the bar graph. Both are made up of rectangular bars. </a:t>
            </a:r>
          </a:p>
        </p:txBody>
      </p:sp>
    </p:spTree>
    <p:extLst>
      <p:ext uri="{BB962C8B-B14F-4D97-AF65-F5344CB8AC3E}">
        <p14:creationId xmlns:p14="http://schemas.microsoft.com/office/powerpoint/2010/main" val="34219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F655-584B-4B08-9D32-BC9EC7C5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10342"/>
            <a:ext cx="10820400" cy="4024125"/>
          </a:xfrm>
        </p:spPr>
        <p:txBody>
          <a:bodyPr/>
          <a:lstStyle/>
          <a:p>
            <a:r>
              <a:rPr lang="en-US" dirty="0"/>
              <a:t>The difference is that there is no gap between any two bars in the histogram. </a:t>
            </a:r>
          </a:p>
          <a:p>
            <a:r>
              <a:rPr lang="en-US" dirty="0"/>
              <a:t>Histograms can be constructed for equal as well as unequal class intervals.  Area of any rectangle of a histogram is proportional to the frequency of that class</a:t>
            </a:r>
          </a:p>
          <a:p>
            <a:r>
              <a:rPr lang="en-US" dirty="0"/>
              <a:t>The histogram is used to represent continuous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5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4BA215-4FCE-4411-945A-E7CF2B9C0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6" y="1086937"/>
            <a:ext cx="9611312" cy="52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47F8-0F5B-428F-8E03-CE7EE992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55964"/>
            <a:ext cx="10820400" cy="5262721"/>
          </a:xfrm>
        </p:spPr>
        <p:txBody>
          <a:bodyPr/>
          <a:lstStyle/>
          <a:p>
            <a:r>
              <a:rPr lang="en-US" dirty="0"/>
              <a:t>The frequency polygon is a type of graphical representation which gives us better understanding of the shape of given distribution.</a:t>
            </a:r>
          </a:p>
          <a:p>
            <a:r>
              <a:rPr lang="en-US" dirty="0"/>
              <a:t> Frequency polygons serve almost the similar purpose as histograms do. </a:t>
            </a:r>
          </a:p>
        </p:txBody>
      </p:sp>
    </p:spTree>
    <p:extLst>
      <p:ext uri="{BB962C8B-B14F-4D97-AF65-F5344CB8AC3E}">
        <p14:creationId xmlns:p14="http://schemas.microsoft.com/office/powerpoint/2010/main" val="293492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CAB8A-1E06-426F-8C1E-6B591CA5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17418"/>
            <a:ext cx="10820400" cy="5401267"/>
          </a:xfrm>
        </p:spPr>
        <p:txBody>
          <a:bodyPr/>
          <a:lstStyle/>
          <a:p>
            <a:r>
              <a:rPr lang="en-US" dirty="0"/>
              <a:t>But the frequency polygon is quite helpful for the purpose of comparing two or more sets of data.</a:t>
            </a:r>
          </a:p>
          <a:p>
            <a:r>
              <a:rPr lang="en-US" dirty="0"/>
              <a:t> The frequency polygons are said to be the extension of the histogram. The frequency polygon is made When the midpoints of tops of the rectangular bars are joined together</a:t>
            </a:r>
          </a:p>
        </p:txBody>
      </p:sp>
    </p:spTree>
    <p:extLst>
      <p:ext uri="{BB962C8B-B14F-4D97-AF65-F5344CB8AC3E}">
        <p14:creationId xmlns:p14="http://schemas.microsoft.com/office/powerpoint/2010/main" val="67442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DDA51-35A1-4E64-A379-B5E23214B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605" y="512618"/>
            <a:ext cx="7302486" cy="53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6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498A-E4D0-4395-A993-EA8BC086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99505"/>
            <a:ext cx="10820400" cy="4024125"/>
          </a:xfrm>
        </p:spPr>
        <p:txBody>
          <a:bodyPr/>
          <a:lstStyle/>
          <a:p>
            <a:r>
              <a:rPr lang="en-US" dirty="0"/>
              <a:t>A frequency polygon is essentially a line graph.  </a:t>
            </a:r>
          </a:p>
          <a:p>
            <a:r>
              <a:rPr lang="en-US" dirty="0"/>
              <a:t>We can get it from a histogram, if the mid points of the upper bases of the rectangles are connected by straight lines.  </a:t>
            </a:r>
          </a:p>
          <a:p>
            <a:r>
              <a:rPr lang="en-US" dirty="0"/>
              <a:t>But it is not essential to plot a histogram first to draw it.  We can construct it directly from a given frequency distribution.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BB73-0584-412A-BBF7-AC4CBA91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use Frequency polygon?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BBDC-098E-4AAA-986D-45302158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the variables are continuous. </a:t>
            </a:r>
          </a:p>
          <a:p>
            <a:endParaRPr lang="en-US" dirty="0"/>
          </a:p>
          <a:p>
            <a:r>
              <a:rPr lang="en-US" dirty="0"/>
              <a:t>When two or more groups have to be displayed in one diagram</a:t>
            </a:r>
          </a:p>
        </p:txBody>
      </p:sp>
    </p:spTree>
    <p:extLst>
      <p:ext uri="{BB962C8B-B14F-4D97-AF65-F5344CB8AC3E}">
        <p14:creationId xmlns:p14="http://schemas.microsoft.com/office/powerpoint/2010/main" val="355730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2D5EC-59F5-4704-953E-993C7D8D1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6" y="456207"/>
            <a:ext cx="10271084" cy="61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29FA-C51D-431C-9DD8-A8DCF1EC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6074"/>
            <a:ext cx="10820400" cy="5082612"/>
          </a:xfrm>
        </p:spPr>
        <p:txBody>
          <a:bodyPr/>
          <a:lstStyle/>
          <a:p>
            <a:r>
              <a:rPr lang="en-US" dirty="0"/>
              <a:t>It is a mathematical picture.  </a:t>
            </a:r>
          </a:p>
          <a:p>
            <a:r>
              <a:rPr lang="en-US" dirty="0"/>
              <a:t>It enables us to think about a statistical problem in visual terms.</a:t>
            </a:r>
          </a:p>
          <a:p>
            <a:r>
              <a:rPr lang="en-US" dirty="0"/>
              <a:t>  It is an effective and economic device for the presentation, understanding and interpretation of the collected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8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E665-6D83-4E81-BBAB-82909C0B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513"/>
            <a:ext cx="10820400" cy="1293028"/>
          </a:xfrm>
        </p:spPr>
        <p:txBody>
          <a:bodyPr/>
          <a:lstStyle/>
          <a:p>
            <a:r>
              <a:rPr lang="en-US" b="1" dirty="0"/>
              <a:t>Frequency Curve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3AFC-A7D1-4496-83E8-1C699E05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2137"/>
            <a:ext cx="10820400" cy="4024125"/>
          </a:xfrm>
        </p:spPr>
        <p:txBody>
          <a:bodyPr/>
          <a:lstStyle/>
          <a:p>
            <a:r>
              <a:rPr lang="en-US" dirty="0"/>
              <a:t>Frequency curve is another type of graphical representation of data. </a:t>
            </a:r>
          </a:p>
          <a:p>
            <a:r>
              <a:rPr lang="en-US" dirty="0"/>
              <a:t> It is constructed when the top points of a frequency polygon are joined by curved lines instead of straight ones.  </a:t>
            </a:r>
          </a:p>
          <a:p>
            <a:r>
              <a:rPr lang="en-US" dirty="0"/>
              <a:t>Frequency polygon is drawn using scale while frequency curve is drawn using free hand.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6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0D24-9177-4359-A58F-765FE3D8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we use frequency curve?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E9DB-EF73-4910-B53D-52496DD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number of class intervals are very large i.e., width of the class intervals are very small and the total number of sample values be increased indefinitely</a:t>
            </a:r>
          </a:p>
        </p:txBody>
      </p:sp>
    </p:spTree>
    <p:extLst>
      <p:ext uri="{BB962C8B-B14F-4D97-AF65-F5344CB8AC3E}">
        <p14:creationId xmlns:p14="http://schemas.microsoft.com/office/powerpoint/2010/main" val="422384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0FB6F7-F2D8-45E5-B5D5-AE04B8D5A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6" y="498765"/>
            <a:ext cx="10672944" cy="56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4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1C3C-9737-4BEB-927D-7FBA9BF5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55"/>
            <a:ext cx="10820400" cy="1293028"/>
          </a:xfrm>
        </p:spPr>
        <p:txBody>
          <a:bodyPr/>
          <a:lstStyle/>
          <a:p>
            <a:r>
              <a:rPr lang="en-US" b="1" dirty="0"/>
              <a:t>Pie diagram (Circle Graph):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C61AA-7179-4449-82E5-E1777EAB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4960"/>
            <a:ext cx="10820400" cy="4024125"/>
          </a:xfrm>
        </p:spPr>
        <p:txBody>
          <a:bodyPr/>
          <a:lstStyle/>
          <a:p>
            <a:r>
              <a:rPr lang="en-US" sz="3600" dirty="0"/>
              <a:t>A circle graph is also known as a pie graph or pie chart. </a:t>
            </a:r>
          </a:p>
          <a:p>
            <a:r>
              <a:rPr lang="en-US" sz="3600" dirty="0"/>
              <a:t>It is called so since it is similar to slice of a "pie". A pie graph is defined as a graph which contains a circle which is divided into sectors. </a:t>
            </a:r>
          </a:p>
          <a:p>
            <a:r>
              <a:rPr lang="en-US" sz="3600" dirty="0"/>
              <a:t>These sectors illustrate the numerical proportion of the given data.</a:t>
            </a:r>
          </a:p>
        </p:txBody>
      </p:sp>
    </p:spTree>
    <p:extLst>
      <p:ext uri="{BB962C8B-B14F-4D97-AF65-F5344CB8AC3E}">
        <p14:creationId xmlns:p14="http://schemas.microsoft.com/office/powerpoint/2010/main" val="67169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2B5F0-730C-4EF2-B258-0628645FB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976" y="1357745"/>
            <a:ext cx="7738048" cy="44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72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65C8-5AB2-4920-AE00-297461CC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4728"/>
            <a:ext cx="10820400" cy="4763958"/>
          </a:xfrm>
        </p:spPr>
        <p:txBody>
          <a:bodyPr/>
          <a:lstStyle/>
          <a:p>
            <a:r>
              <a:rPr lang="en-US" dirty="0"/>
              <a:t>The arc lengths of the sectors, in pie chart, are proportional to the numerical value they represent. </a:t>
            </a:r>
          </a:p>
          <a:p>
            <a:r>
              <a:rPr lang="en-US" dirty="0"/>
              <a:t>Circle graphs are quite commonly seen in mass media as well as in business world</a:t>
            </a:r>
          </a:p>
        </p:txBody>
      </p:sp>
    </p:spTree>
    <p:extLst>
      <p:ext uri="{BB962C8B-B14F-4D97-AF65-F5344CB8AC3E}">
        <p14:creationId xmlns:p14="http://schemas.microsoft.com/office/powerpoint/2010/main" val="451730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CB6D-522F-48C3-8D00-7CE243C1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9614"/>
            <a:ext cx="10820400" cy="4024125"/>
          </a:xfrm>
        </p:spPr>
        <p:txBody>
          <a:bodyPr/>
          <a:lstStyle/>
          <a:p>
            <a:r>
              <a:rPr lang="en-US" sz="4000" dirty="0"/>
              <a:t>To draw a pie diagram, first the value of each category is expressed as a percentage of the total and then the angle 360⁰ is divided in the same percentages. </a:t>
            </a:r>
          </a:p>
          <a:p>
            <a:r>
              <a:rPr lang="en-US" sz="4000" dirty="0"/>
              <a:t>Then at the </a:t>
            </a:r>
            <a:r>
              <a:rPr lang="en-US" sz="4000" dirty="0" err="1"/>
              <a:t>centre</a:t>
            </a:r>
            <a:r>
              <a:rPr lang="en-US" sz="4000" dirty="0"/>
              <a:t> of a circle these angles are drawn simultaneously starting from a particular radius.</a:t>
            </a:r>
          </a:p>
          <a:p>
            <a:r>
              <a:rPr lang="en-US" sz="4000" dirty="0"/>
              <a:t> In this way we get a set of sectorial areas proportional to the values of the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61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228C-AE69-49E7-8D3A-152FB4A5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7173"/>
            <a:ext cx="10820400" cy="1293028"/>
          </a:xfrm>
        </p:spPr>
        <p:txBody>
          <a:bodyPr/>
          <a:lstStyle/>
          <a:p>
            <a:r>
              <a:rPr lang="en-US" dirty="0"/>
              <a:t>A variant of the Pie chart is the Doughnut chart.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3F0BB-B30B-400F-B66F-175A99EE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1733761"/>
            <a:ext cx="8908804" cy="48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4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CF68-E9A3-4852-9B6F-DCCC0D5C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8009"/>
            <a:ext cx="10820400" cy="1293028"/>
          </a:xfrm>
        </p:spPr>
        <p:txBody>
          <a:bodyPr/>
          <a:lstStyle/>
          <a:p>
            <a:r>
              <a:rPr lang="en-US" b="1" dirty="0"/>
              <a:t>Box Plot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6D63-E01D-42AD-94B7-D2AA0CF7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box plot</a:t>
            </a:r>
            <a:r>
              <a:rPr lang="en-US" dirty="0"/>
              <a:t> (a.k.a. </a:t>
            </a:r>
            <a:r>
              <a:rPr lang="en-US" b="1" dirty="0"/>
              <a:t>box and whisker diagram</a:t>
            </a:r>
            <a:r>
              <a:rPr lang="en-US" dirty="0"/>
              <a:t>) is a standardized way of displaying the distribution of data based on the five number summary:</a:t>
            </a:r>
          </a:p>
          <a:p>
            <a:pPr lvl="1"/>
            <a:r>
              <a:rPr lang="en-US" dirty="0"/>
              <a:t> minimum, first quartile, median, third quartile, and maximum. Usually this graph is created using computer statistical software</a:t>
            </a:r>
          </a:p>
        </p:txBody>
      </p:sp>
    </p:spTree>
    <p:extLst>
      <p:ext uri="{BB962C8B-B14F-4D97-AF65-F5344CB8AC3E}">
        <p14:creationId xmlns:p14="http://schemas.microsoft.com/office/powerpoint/2010/main" val="223738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E2788E-7964-47C1-A846-CB9F8E324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654" y="249382"/>
            <a:ext cx="6145718" cy="61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1DE5-7C92-447B-BAC6-5735602D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2" y="501137"/>
            <a:ext cx="10820400" cy="1293028"/>
          </a:xfrm>
        </p:spPr>
        <p:txBody>
          <a:bodyPr/>
          <a:lstStyle/>
          <a:p>
            <a:r>
              <a:rPr lang="en-US" b="1" dirty="0" err="1"/>
              <a:t>mportance</a:t>
            </a:r>
            <a:r>
              <a:rPr lang="en-US" b="1" dirty="0"/>
              <a:t> of graphical representation: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8C99-4581-4943-8C7B-C626DF7D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0" y="1794165"/>
            <a:ext cx="11790219" cy="4024125"/>
          </a:xfrm>
        </p:spPr>
        <p:txBody>
          <a:bodyPr/>
          <a:lstStyle/>
          <a:p>
            <a:r>
              <a:rPr lang="en-US" dirty="0"/>
              <a:t>It is used to make the data understandable to common man.  </a:t>
            </a:r>
          </a:p>
          <a:p>
            <a:r>
              <a:rPr lang="en-US" dirty="0"/>
              <a:t>It helps in easy and quick understanding of data.  </a:t>
            </a:r>
          </a:p>
          <a:p>
            <a:r>
              <a:rPr lang="en-US" dirty="0"/>
              <a:t>Data displayed by graphical representation can be memorized for a long time and can be compared at a glance. </a:t>
            </a:r>
          </a:p>
        </p:txBody>
      </p:sp>
    </p:spTree>
    <p:extLst>
      <p:ext uri="{BB962C8B-B14F-4D97-AF65-F5344CB8AC3E}">
        <p14:creationId xmlns:p14="http://schemas.microsoft.com/office/powerpoint/2010/main" val="324339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2833875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8006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7C37-D12F-48C4-B2D2-23B8C25D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graphs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3299-7783-4447-8DB0-73C3B9D0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Dot plots       *Line graph</a:t>
            </a:r>
          </a:p>
          <a:p>
            <a:pPr lvl="0"/>
            <a:r>
              <a:rPr lang="en-US" dirty="0"/>
              <a:t>Bar chart       *Frequency Histogram </a:t>
            </a:r>
          </a:p>
          <a:p>
            <a:pPr lvl="0"/>
            <a:r>
              <a:rPr lang="en-US" dirty="0"/>
              <a:t> Frequency polygon </a:t>
            </a:r>
          </a:p>
          <a:p>
            <a:pPr lvl="0"/>
            <a:r>
              <a:rPr lang="en-US" dirty="0"/>
              <a:t> Frequency Curve </a:t>
            </a:r>
          </a:p>
          <a:p>
            <a:pPr lvl="0"/>
            <a:r>
              <a:rPr lang="en-US" dirty="0"/>
              <a:t> Pie chart   * Box Plot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BB68-355B-4EF4-8154-C9C4A30B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Dot Plots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7713-CE0F-406F-A1BD-255363D2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3615"/>
            <a:ext cx="10820400" cy="4024125"/>
          </a:xfrm>
        </p:spPr>
        <p:txBody>
          <a:bodyPr/>
          <a:lstStyle/>
          <a:p>
            <a:r>
              <a:rPr lang="en-US" dirty="0"/>
              <a:t>The dot plot is one of the simplest ways of graphical representation of the statistical data. </a:t>
            </a:r>
          </a:p>
          <a:p>
            <a:r>
              <a:rPr lang="en-US" dirty="0"/>
              <a:t>As the name itself suggests, a dot plot uses dots to display a graph    which usually compares frequency within different categories. </a:t>
            </a:r>
          </a:p>
        </p:txBody>
      </p:sp>
    </p:spTree>
    <p:extLst>
      <p:ext uri="{BB962C8B-B14F-4D97-AF65-F5344CB8AC3E}">
        <p14:creationId xmlns:p14="http://schemas.microsoft.com/office/powerpoint/2010/main" val="34927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AA696-DBDF-4A89-B1F0-B88F537C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655060"/>
            <a:ext cx="8506692" cy="54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21FA-5B2C-4D13-880E-82574902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4836"/>
            <a:ext cx="10820400" cy="4583849"/>
          </a:xfrm>
        </p:spPr>
        <p:txBody>
          <a:bodyPr/>
          <a:lstStyle/>
          <a:p>
            <a:r>
              <a:rPr lang="en-US" dirty="0"/>
              <a:t>In the dot plot, every dot denotes a specific number of observations belonging to a data set. </a:t>
            </a:r>
          </a:p>
          <a:p>
            <a:r>
              <a:rPr lang="en-US" dirty="0"/>
              <a:t>One dot usually represents one observation. These dots are to be marked in the form of a column for each category. </a:t>
            </a:r>
          </a:p>
        </p:txBody>
      </p:sp>
    </p:spTree>
    <p:extLst>
      <p:ext uri="{BB962C8B-B14F-4D97-AF65-F5344CB8AC3E}">
        <p14:creationId xmlns:p14="http://schemas.microsoft.com/office/powerpoint/2010/main" val="212383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07F3-A678-4BE8-BBDC-41DBE2D8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6292"/>
            <a:ext cx="10820400" cy="4722394"/>
          </a:xfrm>
        </p:spPr>
        <p:txBody>
          <a:bodyPr/>
          <a:lstStyle/>
          <a:p>
            <a:r>
              <a:rPr lang="en-US" dirty="0"/>
              <a:t>.In this way, the height of each column shows the corresponding frequency of some category. </a:t>
            </a:r>
          </a:p>
          <a:p>
            <a:r>
              <a:rPr lang="en-US" dirty="0"/>
              <a:t>The dot plots are quite useful when there are small amount of data that is given within the small number of categories</a:t>
            </a:r>
          </a:p>
        </p:txBody>
      </p:sp>
    </p:spTree>
    <p:extLst>
      <p:ext uri="{BB962C8B-B14F-4D97-AF65-F5344CB8AC3E}">
        <p14:creationId xmlns:p14="http://schemas.microsoft.com/office/powerpoint/2010/main" val="3303538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118</TotalTime>
  <Words>1118</Words>
  <Application>Microsoft Office PowerPoint</Application>
  <PresentationFormat>Widescreen</PresentationFormat>
  <Paragraphs>100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Cooper Black</vt:lpstr>
      <vt:lpstr>Vapor Trail</vt:lpstr>
      <vt:lpstr>Graphic Presentation  of Data</vt:lpstr>
      <vt:lpstr>Meaning of graphical representation of data</vt:lpstr>
      <vt:lpstr>PowerPoint Presentation</vt:lpstr>
      <vt:lpstr>mportance of graphical representation:</vt:lpstr>
      <vt:lpstr>Types of graphs</vt:lpstr>
      <vt:lpstr>Dot Plots</vt:lpstr>
      <vt:lpstr>PowerPoint Presentation</vt:lpstr>
      <vt:lpstr>PowerPoint Presentation</vt:lpstr>
      <vt:lpstr>PowerPoint Presentation</vt:lpstr>
      <vt:lpstr>PowerPoint Presentation</vt:lpstr>
      <vt:lpstr>Solution</vt:lpstr>
      <vt:lpstr>Line graph</vt:lpstr>
      <vt:lpstr>PowerPoint Presentation</vt:lpstr>
      <vt:lpstr>PowerPoint Presentation</vt:lpstr>
      <vt:lpstr>PowerPoint Presentation</vt:lpstr>
      <vt:lpstr>Bar graph</vt:lpstr>
      <vt:lpstr>PowerPoint Presentation</vt:lpstr>
      <vt:lpstr>Simple bar chart</vt:lpstr>
      <vt:lpstr>multiple bar</vt:lpstr>
      <vt:lpstr>multiple component bar </vt:lpstr>
      <vt:lpstr>Histogram and Frequency Polygon: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use Frequency polygon?</vt:lpstr>
      <vt:lpstr>PowerPoint Presentation</vt:lpstr>
      <vt:lpstr>Frequency Curve</vt:lpstr>
      <vt:lpstr>When do we use frequency curve? </vt:lpstr>
      <vt:lpstr>PowerPoint Presentation</vt:lpstr>
      <vt:lpstr>Pie diagram (Circle Graph):</vt:lpstr>
      <vt:lpstr>PowerPoint Presentation</vt:lpstr>
      <vt:lpstr>PowerPoint Presentation</vt:lpstr>
      <vt:lpstr>PowerPoint Presentation</vt:lpstr>
      <vt:lpstr>A variant of the Pie chart is the Doughnut chart. </vt:lpstr>
      <vt:lpstr>Box Plot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STATISTICS</dc:title>
  <dc:creator>Fouad Yousef</dc:creator>
  <cp:lastModifiedBy>Fouad Metry</cp:lastModifiedBy>
  <cp:revision>58</cp:revision>
  <dcterms:created xsi:type="dcterms:W3CDTF">2018-10-02T20:37:48Z</dcterms:created>
  <dcterms:modified xsi:type="dcterms:W3CDTF">2018-10-09T19:58:14Z</dcterms:modified>
</cp:coreProperties>
</file>